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37" r:id="rId6"/>
    <p:sldId id="338" r:id="rId7"/>
    <p:sldId id="328" r:id="rId8"/>
    <p:sldId id="339" r:id="rId9"/>
    <p:sldId id="334" r:id="rId10"/>
    <p:sldId id="340" r:id="rId11"/>
    <p:sldId id="341" r:id="rId12"/>
    <p:sldId id="342" r:id="rId13"/>
    <p:sldId id="343" r:id="rId14"/>
    <p:sldId id="332" r:id="rId15"/>
    <p:sldId id="268" r:id="rId16"/>
  </p:sldIdLst>
  <p:sldSz cx="9144000" cy="6858000" type="screen4x3"/>
  <p:notesSz cx="6797675" cy="9926638"/>
  <p:embeddedFontLst>
    <p:embeddedFont>
      <p:font typeface="HY견고딕" panose="02030600000101010101" pitchFamily="18" charset="-127"/>
      <p:regular r:id="rId19"/>
    </p:embeddedFont>
    <p:embeddedFont>
      <p:font typeface="HY헤드라인M" panose="02030600000101010101" pitchFamily="18" charset="-127"/>
      <p:regular r:id="rId20"/>
    </p:embeddedFont>
    <p:embeddedFont>
      <p:font typeface="Noto Sans KR Black" panose="020B0A00000000000000" pitchFamily="34" charset="-127"/>
      <p:bold r:id="rId21"/>
    </p:embeddedFont>
    <p:embeddedFont>
      <p:font typeface="Noto Sans KR Light" panose="020B0300000000000000" pitchFamily="34" charset="-127"/>
      <p:regular r:id="rId22"/>
    </p:embeddedFont>
    <p:embeddedFont>
      <p:font typeface="Noto Sans KR Medium" panose="020B0600000000000000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7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0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2021.  12.  </a:t>
            </a:r>
            <a:r>
              <a:rPr lang="en-US" altLang="ko-KR" sz="2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축산 악취 관제 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ICT 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</a:t>
            </a:r>
            <a:endParaRPr lang="en-US" altLang="ko-KR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진행자료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주차와 동일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2020254020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건 호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611560" y="1269290"/>
            <a:ext cx="2304256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611560" y="1642857"/>
            <a:ext cx="7416824" cy="134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무선통신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단절시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리셋 및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접속시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로그 정보 확인</a:t>
            </a:r>
          </a:p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분석에 대한 컨셉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시간별 분류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온도습도와의 관계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 가스농도의 초과횟수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계절별 농도 통계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데이터를 통한 예측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일정한 시간대에 가스의 발생을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1~2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시간에 예측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8995BB-BFCD-4A4A-8A7C-566D98C8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1" y="3408695"/>
            <a:ext cx="5972379" cy="2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969755-DAB1-4360-874E-EDD25E50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5213"/>
              </p:ext>
            </p:extLst>
          </p:nvPr>
        </p:nvGraphicFramePr>
        <p:xfrm>
          <a:off x="200302" y="1679029"/>
          <a:ext cx="8743395" cy="3760738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기술 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프로그램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테스트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환경데이터 시각화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생산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최종 테스트 및 발표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3E82-DDDA-495D-AA12-FCE50E8E5721}"/>
              </a:ext>
            </a:extLst>
          </p:cNvPr>
          <p:cNvSpPr txBox="1"/>
          <p:nvPr/>
        </p:nvSpPr>
        <p:spPr>
          <a:xfrm>
            <a:off x="546266" y="1157029"/>
            <a:ext cx="8202198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축산농가에서 발생되는 악취로 인한 민원발생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유해가스를 센서로 수집하여 악취저감 대책을 수립하기 위함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기술의 문제점 및 애로사항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센서의 정확도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가스센서의 정확도 및 수집방식의 문제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정보의 시각화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수집된 데이터를 농가 및 관공서에서 효율적으로 확인하기 어려움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E93C-8FFF-4158-BCFB-CCFF18FD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1665010" y="3365770"/>
            <a:ext cx="5466339" cy="3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A40A8-0431-403B-AC29-B2B73567FDB1}"/>
              </a:ext>
            </a:extLst>
          </p:cNvPr>
          <p:cNvSpPr txBox="1"/>
          <p:nvPr/>
        </p:nvSpPr>
        <p:spPr>
          <a:xfrm>
            <a:off x="539552" y="1196752"/>
            <a:ext cx="7200800" cy="242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무선통신으로 수집된 데이터를 사용자 용이한 시각화 시스템 구축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악취데이터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 시각화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데이터의 분석 리포트 작성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연관성 및 분류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키오스크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터치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장비 사용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D85724-85CC-45D6-ACF7-B7FE47D71C6E}"/>
              </a:ext>
            </a:extLst>
          </p:cNvPr>
          <p:cNvGrpSpPr/>
          <p:nvPr/>
        </p:nvGrpSpPr>
        <p:grpSpPr>
          <a:xfrm>
            <a:off x="1187624" y="4005064"/>
            <a:ext cx="6988308" cy="2254068"/>
            <a:chOff x="159196" y="2954130"/>
            <a:chExt cx="9613275" cy="32614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5118EE-8408-4E39-9E60-3B1AD7AEB4E5}"/>
                </a:ext>
              </a:extLst>
            </p:cNvPr>
            <p:cNvGrpSpPr/>
            <p:nvPr/>
          </p:nvGrpSpPr>
          <p:grpSpPr>
            <a:xfrm>
              <a:off x="159196" y="2954130"/>
              <a:ext cx="9613275" cy="3261425"/>
              <a:chOff x="197050" y="3113521"/>
              <a:chExt cx="9613275" cy="326142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8C28AD-BA4F-4FBA-ABE6-A2359F0B5C16}"/>
                  </a:ext>
                </a:extLst>
              </p:cNvPr>
              <p:cNvGrpSpPr/>
              <p:nvPr/>
            </p:nvGrpSpPr>
            <p:grpSpPr>
              <a:xfrm>
                <a:off x="4102632" y="3887298"/>
                <a:ext cx="1700735" cy="1700735"/>
                <a:chOff x="3943241" y="3887298"/>
                <a:chExt cx="1700735" cy="170073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8B6B0F4-707F-4219-A935-463AC006FC11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0005D6C7-02A1-4A83-A5F4-5562BD9607DE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ED0C947-E397-48D0-BFCE-6F66EE6DFBED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pic>
              <p:nvPicPr>
                <p:cNvPr id="50" name="그래픽 49" descr="컴퓨터">
                  <a:extLst>
                    <a:ext uri="{FF2B5EF4-FFF2-40B4-BE49-F238E27FC236}">
                      <a16:creationId xmlns:a16="http://schemas.microsoft.com/office/drawing/2014/main" id="{C6284576-ABB6-447A-B61E-EBC2A571B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6408" y="4287099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220EBF-A9B7-4295-9CB4-4B953FC2CC59}"/>
                  </a:ext>
                </a:extLst>
              </p:cNvPr>
              <p:cNvSpPr txBox="1"/>
              <p:nvPr/>
            </p:nvSpPr>
            <p:spPr>
              <a:xfrm>
                <a:off x="4207153" y="5654897"/>
                <a:ext cx="1574902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관제</a:t>
                </a:r>
                <a:r>
                  <a:rPr lang="en-US" altLang="ko-KR" sz="1400" b="1" dirty="0">
                    <a:latin typeface="+mn-ea"/>
                  </a:rPr>
                  <a:t> </a:t>
                </a:r>
                <a:r>
                  <a:rPr lang="ko-KR" altLang="en-US" sz="1400" b="1" dirty="0">
                    <a:latin typeface="+mn-ea"/>
                  </a:rPr>
                  <a:t>시스템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6A5615D-229E-41B7-AF26-13DCB46D1C3A}"/>
                  </a:ext>
                </a:extLst>
              </p:cNvPr>
              <p:cNvGrpSpPr/>
              <p:nvPr/>
            </p:nvGrpSpPr>
            <p:grpSpPr>
              <a:xfrm>
                <a:off x="6789620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D00381F-0A3C-4273-9054-9B4422076D3F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1814"/>
                </a:solidFill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FD971F-B558-444A-978C-3B81DF281FB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4977F38-6769-4B96-ACE9-0B8BFB796868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7D96643-CB1B-4E8B-913E-FB64A46D6137}"/>
                  </a:ext>
                </a:extLst>
              </p:cNvPr>
              <p:cNvGrpSpPr/>
              <p:nvPr/>
            </p:nvGrpSpPr>
            <p:grpSpPr>
              <a:xfrm>
                <a:off x="6789620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0BAB4F22-6F1E-4DBF-9735-3A8748072587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C639EBE-9276-4178-9D44-538151CCA2B8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4C8BD45-B837-4AD3-90F0-C103E316CB8E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B133994-4193-4070-BEBA-9EF0C988BA34}"/>
                  </a:ext>
                </a:extLst>
              </p:cNvPr>
              <p:cNvGrpSpPr/>
              <p:nvPr/>
            </p:nvGrpSpPr>
            <p:grpSpPr>
              <a:xfrm>
                <a:off x="1739447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5BCDD6F-7814-4125-A4E2-8339628DC766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5F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4879D99-7030-4687-9D8F-A2816EE0CF69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DB55BB-98F2-4B27-990F-AAAC2CAC01C7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B10319E-93E9-4CE1-AE9D-E47D6AC98D0F}"/>
                  </a:ext>
                </a:extLst>
              </p:cNvPr>
              <p:cNvGrpSpPr/>
              <p:nvPr/>
            </p:nvGrpSpPr>
            <p:grpSpPr>
              <a:xfrm>
                <a:off x="1739447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C3A59B-50CB-4A92-9DB3-DA70EE4E862D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1D3EFF-12F3-409E-AA01-DA3926EB3B9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A8F5C16-BAD4-4563-B23A-DD30E4F25F6F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pic>
            <p:nvPicPr>
              <p:cNvPr id="27" name="그래픽 26" descr="웹 디자인">
                <a:extLst>
                  <a:ext uri="{FF2B5EF4-FFF2-40B4-BE49-F238E27FC236}">
                    <a16:creationId xmlns:a16="http://schemas.microsoft.com/office/drawing/2014/main" id="{3772E593-EC8E-4281-974D-E7168D612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0765" y="52149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클라우드 동기화">
                <a:extLst>
                  <a:ext uri="{FF2B5EF4-FFF2-40B4-BE49-F238E27FC236}">
                    <a16:creationId xmlns:a16="http://schemas.microsoft.com/office/drawing/2014/main" id="{643F9035-F167-433D-A484-2A84EC07B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35202" y="33645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머리 안의 뇌">
                <a:extLst>
                  <a:ext uri="{FF2B5EF4-FFF2-40B4-BE49-F238E27FC236}">
                    <a16:creationId xmlns:a16="http://schemas.microsoft.com/office/drawing/2014/main" id="{C8845DD4-A672-4EF8-AF90-48E5509DF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92009" y="33574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순서도">
                <a:extLst>
                  <a:ext uri="{FF2B5EF4-FFF2-40B4-BE49-F238E27FC236}">
                    <a16:creationId xmlns:a16="http://schemas.microsoft.com/office/drawing/2014/main" id="{B726FEB5-9EDE-4D19-A0B4-AD884B5E7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35202" y="52149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2661D-0053-41E0-8E00-1EE1B9AF1A81}"/>
                  </a:ext>
                </a:extLst>
              </p:cNvPr>
              <p:cNvSpPr txBox="1"/>
              <p:nvPr/>
            </p:nvSpPr>
            <p:spPr>
              <a:xfrm>
                <a:off x="390888" y="3606243"/>
                <a:ext cx="99495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데이터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분석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6E250D-A18B-43D3-8B36-70256AADF33F}"/>
                  </a:ext>
                </a:extLst>
              </p:cNvPr>
              <p:cNvSpPr txBox="1"/>
              <p:nvPr/>
            </p:nvSpPr>
            <p:spPr>
              <a:xfrm>
                <a:off x="197050" y="5348995"/>
                <a:ext cx="148890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사용자</a:t>
                </a:r>
                <a:br>
                  <a:rPr lang="en-US" altLang="ko-KR" sz="1400" b="1" dirty="0">
                    <a:latin typeface="+mn-ea"/>
                  </a:rPr>
                </a:br>
                <a:r>
                  <a:rPr lang="ko-KR" altLang="en-US" sz="1400" b="1" dirty="0">
                    <a:latin typeface="+mn-ea"/>
                  </a:rPr>
                  <a:t>인터페이스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37740F-E723-4807-BBA9-0D81BD50C100}"/>
                  </a:ext>
                </a:extLst>
              </p:cNvPr>
              <p:cNvSpPr txBox="1"/>
              <p:nvPr/>
            </p:nvSpPr>
            <p:spPr>
              <a:xfrm>
                <a:off x="8321422" y="3630483"/>
                <a:ext cx="1488903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데이터서버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5140-5FC5-49C9-A526-1CBBD4B4C502}"/>
                  </a:ext>
                </a:extLst>
              </p:cNvPr>
              <p:cNvSpPr txBox="1"/>
              <p:nvPr/>
            </p:nvSpPr>
            <p:spPr>
              <a:xfrm>
                <a:off x="8348474" y="5487495"/>
                <a:ext cx="1241927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무선통신</a:t>
                </a:r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FCD680-BADA-450A-98BC-5CB778B42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3816270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F22A80F-94F0-450E-9BD7-2CCB1B3C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744" y="381300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429524-8617-42A1-A4E7-9B21A0643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786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EBB835B-BB51-4818-A8DC-C7D77C028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979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366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 시스템 및 그 모니터링 방법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10-2012-0061392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Livestock system and Method for monitoring there of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방법이 개시된다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 및 유저 단말로부터의 정보를 네트워크를 통해 실시간으로 수신하는 관리 서버를 포함하는 축산 시스템에서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서버에서 유저 단말이 등록되는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GPS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로부터 수신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식별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시간 정보를 관리 서버로 송신하는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식별 정보를 기초로 유저 단말이 등록된 단말인지 확인하는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등록된 단말로 확인되면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저장하는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저장된 위치 정보를 기초로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기 설정된 영역을 이탈하게 되면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단말로 기 설정된 영역의 이탈을 통지하는 메시지를 전송하고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서버와 연결된 관제 서버로 유저 단말의 이탈 정보를 전송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하며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 전염병이 발생한 지역을 출입하는 차량에 부착되어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차량과 함께 이동한다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GPS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단말기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 활용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443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융복합 축산환경 관제시스템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10-2020-0160404)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 system of livestock industry environment using ICT convergence technology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1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개시되는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ICT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융복합 축산환경 관제시스템은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복수의 축산농가에 각각 설치되는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시스템으로서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외부로부터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가축에게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물을 공급하는 펌프와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펌프에 의해 공급되는 물의 유량을 감지하는 유량센서와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유량센서에 의해 감지된 유량정보에 따라 설정된 비율로 액상 사료첨가제를 공급하는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도징유닛을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포함하는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가축이 배출하는 분뇨 또는 가스로부터 악취를 측정하여 상기 악취정보를 생성하는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및 상기 악취 측정부와 통신 가능하게 구비되며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 식별정보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설정된 비율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누적음수량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순시음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(L/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hr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 액상 사료첨가제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급이량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도징유닛의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상태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(RUN, STOP, ALARM)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관한 정보를 포함하는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 및 상기 악취정보를 포함하는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수집하는 감시정보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인터넷에 연결되어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송신하는 통신부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통신부로부터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전달받아 저장하는 클라우드 서버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상기 축산농가의 관리자가 인터넷을 통해 상기 클라우드 서버에 접근 가능하게 구비되는 관리자 단말을 포함한다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유량센서를 통한 투약기술</a:t>
            </a: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52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관제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구축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ICT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악취측정기 장비에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설치된 환경센서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풍향등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암모니아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황화수소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,VOCs,CH4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D8327-2E6F-4EA4-BC5D-900932D8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2299"/>
            <a:ext cx="2308491" cy="36350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328F9D-9AC5-4616-8612-AF99524E8F46}"/>
              </a:ext>
            </a:extLst>
          </p:cNvPr>
          <p:cNvCxnSpPr>
            <a:cxnSpLocks/>
          </p:cNvCxnSpPr>
          <p:nvPr/>
        </p:nvCxnSpPr>
        <p:spPr>
          <a:xfrm flipH="1">
            <a:off x="1763688" y="3203103"/>
            <a:ext cx="2376264" cy="153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EABBAB-0FC0-4E07-BF60-B8DCD3E4115E}"/>
              </a:ext>
            </a:extLst>
          </p:cNvPr>
          <p:cNvSpPr txBox="1"/>
          <p:nvPr/>
        </p:nvSpPr>
        <p:spPr>
          <a:xfrm>
            <a:off x="4144878" y="3047724"/>
            <a:ext cx="1219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악취가스 </a:t>
            </a: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포집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555776" y="4274758"/>
            <a:ext cx="1719314" cy="1314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4275090" y="5504745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ppm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단위로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5E95B3-EDD6-4EEE-8835-A417BB4FA7D2}"/>
              </a:ext>
            </a:extLst>
          </p:cNvPr>
          <p:cNvCxnSpPr>
            <a:cxnSpLocks/>
          </p:cNvCxnSpPr>
          <p:nvPr/>
        </p:nvCxnSpPr>
        <p:spPr>
          <a:xfrm flipH="1" flipV="1">
            <a:off x="2843808" y="3800950"/>
            <a:ext cx="2016224" cy="472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977F16-494B-4288-9764-531F6A884FBF}"/>
              </a:ext>
            </a:extLst>
          </p:cNvPr>
          <p:cNvSpPr txBox="1"/>
          <p:nvPr/>
        </p:nvSpPr>
        <p:spPr>
          <a:xfrm>
            <a:off x="4868912" y="4149080"/>
            <a:ext cx="164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환경정보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018CD2E-437B-4AD3-95C3-4E9F961F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84175"/>
            <a:ext cx="3424648" cy="349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84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측정기에서의 데이터 수집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통신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(4G LTE)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망을 활용 데이터를 서버로 전송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(95%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이상의 전송률 확인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395892" y="3747165"/>
            <a:ext cx="2682104" cy="136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5088759" y="4961428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5A500-E312-4D79-B53F-09810CD5470E}"/>
              </a:ext>
            </a:extLst>
          </p:cNvPr>
          <p:cNvCxnSpPr>
            <a:cxnSpLocks/>
          </p:cNvCxnSpPr>
          <p:nvPr/>
        </p:nvCxnSpPr>
        <p:spPr>
          <a:xfrm flipH="1">
            <a:off x="3694734" y="3110835"/>
            <a:ext cx="1093290" cy="230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0D204-90F3-4DE8-A46C-D2E04CC3D92E}"/>
              </a:ext>
            </a:extLst>
          </p:cNvPr>
          <p:cNvSpPr txBox="1"/>
          <p:nvPr/>
        </p:nvSpPr>
        <p:spPr>
          <a:xfrm>
            <a:off x="4853341" y="2956946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수신시각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 간격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453EA2-0C5A-4FB9-B0BA-1BD3390973F7}"/>
              </a:ext>
            </a:extLst>
          </p:cNvPr>
          <p:cNvCxnSpPr>
            <a:cxnSpLocks/>
          </p:cNvCxnSpPr>
          <p:nvPr/>
        </p:nvCxnSpPr>
        <p:spPr>
          <a:xfrm flipH="1" flipV="1">
            <a:off x="3058908" y="3515394"/>
            <a:ext cx="2029851" cy="5616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9F5979-7330-45A3-952E-B04C4E648A79}"/>
              </a:ext>
            </a:extLst>
          </p:cNvPr>
          <p:cNvSpPr txBox="1"/>
          <p:nvPr/>
        </p:nvSpPr>
        <p:spPr>
          <a:xfrm>
            <a:off x="5141171" y="3961561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암모니아 수치</a:t>
            </a:r>
          </a:p>
        </p:txBody>
      </p:sp>
    </p:spTree>
    <p:extLst>
      <p:ext uri="{BB962C8B-B14F-4D97-AF65-F5344CB8AC3E}">
        <p14:creationId xmlns:p14="http://schemas.microsoft.com/office/powerpoint/2010/main" val="15825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CE69A4-AEE0-490B-A881-F8F149B7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38218"/>
            <a:ext cx="2309514" cy="4538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KIOSK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구축 완료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3419872" y="2061642"/>
            <a:ext cx="4896544" cy="166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전송된 데이터 서버로 전송하여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농가별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측정치를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관내 지도상에 농가의 악취정보를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악취문자 발송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현황화면에서 농가 클릭 문자발송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농가정보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및 저감시설 목록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2555776" y="1193091"/>
            <a:ext cx="4896544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DE9D8-2860-4DCA-81F7-B3B10598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876256" cy="40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6573</TotalTime>
  <Words>764</Words>
  <Application>Microsoft Office PowerPoint</Application>
  <PresentationFormat>화면 슬라이드 쇼(4:3)</PresentationFormat>
  <Paragraphs>119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바른돋움 3</vt:lpstr>
      <vt:lpstr>HY견고딕</vt:lpstr>
      <vt:lpstr>-윤고딕330</vt:lpstr>
      <vt:lpstr>맑은 고딕</vt:lpstr>
      <vt:lpstr>Arial</vt:lpstr>
      <vt:lpstr>Noto Sans KR Black</vt:lpstr>
      <vt:lpstr>HY헤드라인M</vt:lpstr>
      <vt:lpstr>Noto Sans KR Light</vt:lpstr>
      <vt:lpstr>-윤고딕340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ATDK</cp:lastModifiedBy>
  <cp:revision>388</cp:revision>
  <cp:lastPrinted>2019-09-16T00:28:29Z</cp:lastPrinted>
  <dcterms:created xsi:type="dcterms:W3CDTF">2017-03-29T07:13:25Z</dcterms:created>
  <dcterms:modified xsi:type="dcterms:W3CDTF">2021-12-02T06:59:03Z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